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0E2C"/>
    <a:srgbClr val="4C644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>
    <p:restoredLeft sz="34615" autoAdjust="0"/>
    <p:restoredTop sz="99878" autoAdjust="0"/>
  </p:normalViewPr>
  <p:slideViewPr>
    <p:cSldViewPr>
      <p:cViewPr varScale="1">
        <p:scale>
          <a:sx n="104" d="100"/>
          <a:sy n="104" d="100"/>
        </p:scale>
        <p:origin x="-7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6470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AC0142-0182-44B8-B065-F861541D7F48}" type="doc">
      <dgm:prSet loTypeId="urn:microsoft.com/office/officeart/2005/8/layout/hProcess9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A1E270CC-B541-4119-9D78-1EE97BA926D3}">
      <dgm:prSet custT="1"/>
      <dgm:spPr/>
      <dgm:t>
        <a:bodyPr/>
        <a:lstStyle/>
        <a:p>
          <a:pPr rtl="0"/>
          <a:r>
            <a:rPr lang="ro-RO" sz="2000" b="1" dirty="0" smtClean="0">
              <a:solidFill>
                <a:schemeClr val="accent6">
                  <a:lumMod val="50000"/>
                </a:schemeClr>
              </a:solidFill>
            </a:rPr>
            <a:t>POTECA TEMATICĂ: REGENERAREA PE ARBORI – CODRUL SECULAR GIUMALĂU</a:t>
          </a:r>
          <a:endParaRPr lang="en-US" sz="2000" b="1" dirty="0">
            <a:solidFill>
              <a:schemeClr val="accent6">
                <a:lumMod val="50000"/>
              </a:schemeClr>
            </a:solidFill>
          </a:endParaRPr>
        </a:p>
      </dgm:t>
    </dgm:pt>
    <dgm:pt modelId="{C475CBE5-ACAC-4122-88F3-4012AE717EC4}" type="parTrans" cxnId="{1DB53529-F6A8-45C1-B09D-564934858E5C}">
      <dgm:prSet/>
      <dgm:spPr/>
      <dgm:t>
        <a:bodyPr/>
        <a:lstStyle/>
        <a:p>
          <a:endParaRPr lang="en-US"/>
        </a:p>
      </dgm:t>
    </dgm:pt>
    <dgm:pt modelId="{256CA9C1-23DD-45AC-BED6-A2B750C6A43E}" type="sibTrans" cxnId="{1DB53529-F6A8-45C1-B09D-564934858E5C}">
      <dgm:prSet/>
      <dgm:spPr/>
      <dgm:t>
        <a:bodyPr/>
        <a:lstStyle/>
        <a:p>
          <a:endParaRPr lang="en-US"/>
        </a:p>
      </dgm:t>
    </dgm:pt>
    <dgm:pt modelId="{5A3C954F-546C-45F6-8B67-8D159F1FD243}">
      <dgm:prSet/>
      <dgm:spPr/>
      <dgm:t>
        <a:bodyPr/>
        <a:lstStyle/>
        <a:p>
          <a:pPr rtl="0"/>
          <a:r>
            <a:rPr lang="ro-RO" b="1" dirty="0" smtClean="0">
              <a:solidFill>
                <a:schemeClr val="accent6">
                  <a:lumMod val="50000"/>
                </a:schemeClr>
              </a:solidFill>
            </a:rPr>
            <a:t>Proiect interdisciplinar Biologie-Geografie</a:t>
          </a:r>
          <a:endParaRPr lang="en-US" b="1" dirty="0">
            <a:solidFill>
              <a:schemeClr val="accent6">
                <a:lumMod val="50000"/>
              </a:schemeClr>
            </a:solidFill>
          </a:endParaRPr>
        </a:p>
      </dgm:t>
    </dgm:pt>
    <dgm:pt modelId="{A48A03A3-3297-4376-ADD3-F6B29D0088AD}" type="parTrans" cxnId="{37D45F47-0F96-460A-8146-3455451F7B59}">
      <dgm:prSet/>
      <dgm:spPr/>
      <dgm:t>
        <a:bodyPr/>
        <a:lstStyle/>
        <a:p>
          <a:endParaRPr lang="en-US"/>
        </a:p>
      </dgm:t>
    </dgm:pt>
    <dgm:pt modelId="{992D424C-22AB-46A8-9324-9D4B9768AC7C}" type="sibTrans" cxnId="{37D45F47-0F96-460A-8146-3455451F7B59}">
      <dgm:prSet/>
      <dgm:spPr/>
      <dgm:t>
        <a:bodyPr/>
        <a:lstStyle/>
        <a:p>
          <a:endParaRPr lang="en-US"/>
        </a:p>
      </dgm:t>
    </dgm:pt>
    <dgm:pt modelId="{4F3E1BCD-7FAD-4AC9-AD85-9119CBB99994}">
      <dgm:prSet/>
      <dgm:spPr/>
      <dgm:t>
        <a:bodyPr/>
        <a:lstStyle/>
        <a:p>
          <a:pPr rtl="0"/>
          <a:r>
            <a:rPr lang="ro-RO" b="1" dirty="0" smtClean="0">
              <a:solidFill>
                <a:schemeClr val="accent6">
                  <a:lumMod val="50000"/>
                </a:schemeClr>
              </a:solidFill>
            </a:rPr>
            <a:t>Autori:</a:t>
          </a:r>
          <a:endParaRPr lang="en-US" b="1" dirty="0" smtClean="0">
            <a:solidFill>
              <a:schemeClr val="accent6">
                <a:lumMod val="50000"/>
              </a:schemeClr>
            </a:solidFill>
          </a:endParaRPr>
        </a:p>
        <a:p>
          <a:pPr rtl="0"/>
          <a:r>
            <a:rPr lang="ro-RO" b="1" dirty="0" smtClean="0">
              <a:solidFill>
                <a:schemeClr val="accent6">
                  <a:lumMod val="50000"/>
                </a:schemeClr>
              </a:solidFill>
            </a:rPr>
            <a:t> prof. Popescu Ramona - Biologie şi prof Latiş Ana - Geografie</a:t>
          </a:r>
          <a:endParaRPr lang="en-US" b="1" dirty="0">
            <a:solidFill>
              <a:schemeClr val="accent6">
                <a:lumMod val="50000"/>
              </a:schemeClr>
            </a:solidFill>
          </a:endParaRPr>
        </a:p>
      </dgm:t>
    </dgm:pt>
    <dgm:pt modelId="{7A9E780F-52A6-403D-BEF1-AD25823F21BA}" type="parTrans" cxnId="{8904E8BE-235B-4047-9EF5-4AC24BE17A76}">
      <dgm:prSet/>
      <dgm:spPr/>
      <dgm:t>
        <a:bodyPr/>
        <a:lstStyle/>
        <a:p>
          <a:endParaRPr lang="en-US"/>
        </a:p>
      </dgm:t>
    </dgm:pt>
    <dgm:pt modelId="{BCABAEF0-3BF2-444D-BC1B-6D19F39E8081}" type="sibTrans" cxnId="{8904E8BE-235B-4047-9EF5-4AC24BE17A76}">
      <dgm:prSet/>
      <dgm:spPr/>
      <dgm:t>
        <a:bodyPr/>
        <a:lstStyle/>
        <a:p>
          <a:endParaRPr lang="en-US"/>
        </a:p>
      </dgm:t>
    </dgm:pt>
    <dgm:pt modelId="{5A4F5A28-9691-4AD5-96D5-BD0C26A07043}" type="pres">
      <dgm:prSet presAssocID="{5FAC0142-0182-44B8-B065-F861541D7F4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B9FB80-609D-489A-8A33-1C5B821AF266}" type="pres">
      <dgm:prSet presAssocID="{5FAC0142-0182-44B8-B065-F861541D7F48}" presName="arrow" presStyleLbl="bgShp" presStyleIdx="0" presStyleCnt="1"/>
      <dgm:spPr/>
    </dgm:pt>
    <dgm:pt modelId="{C3411367-4F24-4BC5-8C74-8E8D8295BC53}" type="pres">
      <dgm:prSet presAssocID="{5FAC0142-0182-44B8-B065-F861541D7F48}" presName="linearProcess" presStyleCnt="0"/>
      <dgm:spPr/>
    </dgm:pt>
    <dgm:pt modelId="{F1423152-90D0-423E-A6FF-7936507AC716}" type="pres">
      <dgm:prSet presAssocID="{A1E270CC-B541-4119-9D78-1EE97BA926D3}" presName="textNode" presStyleLbl="node1" presStyleIdx="0" presStyleCnt="3" custScaleX="136911" custScaleY="25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05832-1745-4D8D-A751-21C4C60E230A}" type="pres">
      <dgm:prSet presAssocID="{256CA9C1-23DD-45AC-BED6-A2B750C6A43E}" presName="sibTrans" presStyleCnt="0"/>
      <dgm:spPr/>
    </dgm:pt>
    <dgm:pt modelId="{90DB7B36-7322-4A2A-ABB1-768F5242796A}" type="pres">
      <dgm:prSet presAssocID="{5A3C954F-546C-45F6-8B67-8D159F1FD24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15357-4606-4C6F-94FD-06A1C2948D05}" type="pres">
      <dgm:prSet presAssocID="{992D424C-22AB-46A8-9324-9D4B9768AC7C}" presName="sibTrans" presStyleCnt="0"/>
      <dgm:spPr/>
    </dgm:pt>
    <dgm:pt modelId="{BD10A189-AA39-40CE-B3CF-D1D3BBFD5667}" type="pres">
      <dgm:prSet presAssocID="{4F3E1BCD-7FAD-4AC9-AD85-9119CBB99994}" presName="textNode" presStyleLbl="node1" presStyleIdx="2" presStyleCnt="3" custLinFactNeighborX="-39798" custLinFactNeighborY="1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D45F47-0F96-460A-8146-3455451F7B59}" srcId="{5FAC0142-0182-44B8-B065-F861541D7F48}" destId="{5A3C954F-546C-45F6-8B67-8D159F1FD243}" srcOrd="1" destOrd="0" parTransId="{A48A03A3-3297-4376-ADD3-F6B29D0088AD}" sibTransId="{992D424C-22AB-46A8-9324-9D4B9768AC7C}"/>
    <dgm:cxn modelId="{ABBD9FDF-BE10-4607-9769-9CA8F6AB48C5}" type="presOf" srcId="{5A3C954F-546C-45F6-8B67-8D159F1FD243}" destId="{90DB7B36-7322-4A2A-ABB1-768F5242796A}" srcOrd="0" destOrd="0" presId="urn:microsoft.com/office/officeart/2005/8/layout/hProcess9"/>
    <dgm:cxn modelId="{0D36D5FF-ACBD-44B5-AE85-2DBCA6A51E24}" type="presOf" srcId="{5FAC0142-0182-44B8-B065-F861541D7F48}" destId="{5A4F5A28-9691-4AD5-96D5-BD0C26A07043}" srcOrd="0" destOrd="0" presId="urn:microsoft.com/office/officeart/2005/8/layout/hProcess9"/>
    <dgm:cxn modelId="{1CEAF1DA-D2A0-41F1-A9F7-CE3BA1119BF5}" type="presOf" srcId="{A1E270CC-B541-4119-9D78-1EE97BA926D3}" destId="{F1423152-90D0-423E-A6FF-7936507AC716}" srcOrd="0" destOrd="0" presId="urn:microsoft.com/office/officeart/2005/8/layout/hProcess9"/>
    <dgm:cxn modelId="{1DB53529-F6A8-45C1-B09D-564934858E5C}" srcId="{5FAC0142-0182-44B8-B065-F861541D7F48}" destId="{A1E270CC-B541-4119-9D78-1EE97BA926D3}" srcOrd="0" destOrd="0" parTransId="{C475CBE5-ACAC-4122-88F3-4012AE717EC4}" sibTransId="{256CA9C1-23DD-45AC-BED6-A2B750C6A43E}"/>
    <dgm:cxn modelId="{24A9D2E4-FD31-4B10-80A4-E6CCE4BD92D9}" type="presOf" srcId="{4F3E1BCD-7FAD-4AC9-AD85-9119CBB99994}" destId="{BD10A189-AA39-40CE-B3CF-D1D3BBFD5667}" srcOrd="0" destOrd="0" presId="urn:microsoft.com/office/officeart/2005/8/layout/hProcess9"/>
    <dgm:cxn modelId="{8904E8BE-235B-4047-9EF5-4AC24BE17A76}" srcId="{5FAC0142-0182-44B8-B065-F861541D7F48}" destId="{4F3E1BCD-7FAD-4AC9-AD85-9119CBB99994}" srcOrd="2" destOrd="0" parTransId="{7A9E780F-52A6-403D-BEF1-AD25823F21BA}" sibTransId="{BCABAEF0-3BF2-444D-BC1B-6D19F39E8081}"/>
    <dgm:cxn modelId="{C78A3F4C-9234-4A73-9CFE-A76CF65FCD17}" type="presParOf" srcId="{5A4F5A28-9691-4AD5-96D5-BD0C26A07043}" destId="{95B9FB80-609D-489A-8A33-1C5B821AF266}" srcOrd="0" destOrd="0" presId="urn:microsoft.com/office/officeart/2005/8/layout/hProcess9"/>
    <dgm:cxn modelId="{05264502-4CC1-45CD-A423-9ED44C9CCB41}" type="presParOf" srcId="{5A4F5A28-9691-4AD5-96D5-BD0C26A07043}" destId="{C3411367-4F24-4BC5-8C74-8E8D8295BC53}" srcOrd="1" destOrd="0" presId="urn:microsoft.com/office/officeart/2005/8/layout/hProcess9"/>
    <dgm:cxn modelId="{6DA33993-62C3-4322-BF4B-4120BF9B192A}" type="presParOf" srcId="{C3411367-4F24-4BC5-8C74-8E8D8295BC53}" destId="{F1423152-90D0-423E-A6FF-7936507AC716}" srcOrd="0" destOrd="0" presId="urn:microsoft.com/office/officeart/2005/8/layout/hProcess9"/>
    <dgm:cxn modelId="{DAA172A9-6765-4B1A-A37C-E15E6777AD98}" type="presParOf" srcId="{C3411367-4F24-4BC5-8C74-8E8D8295BC53}" destId="{40105832-1745-4D8D-A751-21C4C60E230A}" srcOrd="1" destOrd="0" presId="urn:microsoft.com/office/officeart/2005/8/layout/hProcess9"/>
    <dgm:cxn modelId="{F6E789D0-54BA-49D0-8B2A-D0B7E6D839A5}" type="presParOf" srcId="{C3411367-4F24-4BC5-8C74-8E8D8295BC53}" destId="{90DB7B36-7322-4A2A-ABB1-768F5242796A}" srcOrd="2" destOrd="0" presId="urn:microsoft.com/office/officeart/2005/8/layout/hProcess9"/>
    <dgm:cxn modelId="{772BE754-AEEB-43E1-9B36-DA6717EDA7B5}" type="presParOf" srcId="{C3411367-4F24-4BC5-8C74-8E8D8295BC53}" destId="{26C15357-4606-4C6F-94FD-06A1C2948D05}" srcOrd="3" destOrd="0" presId="urn:microsoft.com/office/officeart/2005/8/layout/hProcess9"/>
    <dgm:cxn modelId="{54197EDF-BEC3-4015-AFBE-A25A84A2AA5D}" type="presParOf" srcId="{C3411367-4F24-4BC5-8C74-8E8D8295BC53}" destId="{BD10A189-AA39-40CE-B3CF-D1D3BBFD5667}" srcOrd="4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D9F61-3D31-454C-BA39-3F8A619464CE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2ED12-88D7-4C36-9628-A88CB85950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2ED12-88D7-4C36-9628-A88CB859508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FF06026-4620-451D-8B1F-070436C9AC25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0380D8E-C754-4CBA-88FD-B36E62141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F06026-4620-451D-8B1F-070436C9AC25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80D8E-C754-4CBA-88FD-B36E62141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F06026-4620-451D-8B1F-070436C9AC25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80D8E-C754-4CBA-88FD-B36E62141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F06026-4620-451D-8B1F-070436C9AC25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80D8E-C754-4CBA-88FD-B36E62141C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F06026-4620-451D-8B1F-070436C9AC25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80D8E-C754-4CBA-88FD-B36E62141C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F06026-4620-451D-8B1F-070436C9AC25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80D8E-C754-4CBA-88FD-B36E62141C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F06026-4620-451D-8B1F-070436C9AC25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80D8E-C754-4CBA-88FD-B36E62141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F06026-4620-451D-8B1F-070436C9AC25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80D8E-C754-4CBA-88FD-B36E62141C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FF06026-4620-451D-8B1F-070436C9AC25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80D8E-C754-4CBA-88FD-B36E62141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FF06026-4620-451D-8B1F-070436C9AC25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380D8E-C754-4CBA-88FD-B36E62141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FF06026-4620-451D-8B1F-070436C9AC25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380D8E-C754-4CBA-88FD-B36E62141C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FF06026-4620-451D-8B1F-070436C9AC25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0380D8E-C754-4CBA-88FD-B36E62141C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www.silvic.usv.ro/natforman/images/pv_giumalau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295399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LABORATOR </a:t>
            </a:r>
            <a:r>
              <a:rPr lang="ro-RO" dirty="0" smtClean="0">
                <a:solidFill>
                  <a:schemeClr val="bg2">
                    <a:lumMod val="50000"/>
                  </a:schemeClr>
                </a:solidFill>
              </a:rPr>
              <a:t>ÎN NATURĂ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2438400"/>
          <a:ext cx="7772400" cy="198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 descr="C:\Documents and Settings\Ramona\My Documents\My Pictures\giumalau\IMG_2206.JPG"/>
          <p:cNvPicPr/>
          <p:nvPr/>
        </p:nvPicPr>
        <p:blipFill>
          <a:blip r:embed="rId7" cstate="print">
            <a:lum/>
          </a:blip>
          <a:srcRect/>
          <a:stretch>
            <a:fillRect/>
          </a:stretch>
        </p:blipFill>
        <p:spPr bwMode="auto">
          <a:xfrm>
            <a:off x="4114800" y="4191000"/>
            <a:ext cx="1839595" cy="22860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0" descr="C:\Documents and Settings\Ramona\Local Settings\Temporary Internet Files\Content.Word\IMG_220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009264">
            <a:off x="7307767" y="4440388"/>
            <a:ext cx="1404370" cy="2262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C:\Documents and Settings\Ramona\My Documents\My Pictures\giumalau\IMG_2201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15217">
            <a:off x="5949127" y="4160701"/>
            <a:ext cx="1387572" cy="222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457200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/>
              <a:t>Stadiul</a:t>
            </a:r>
            <a:r>
              <a:rPr lang="en-US" dirty="0" smtClean="0"/>
              <a:t> 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1"/>
            <a:ext cx="3886200" cy="4114800"/>
          </a:xfrm>
          <a:gradFill>
            <a:gsLst>
              <a:gs pos="0">
                <a:schemeClr val="accent2">
                  <a:tint val="50000"/>
                  <a:satMod val="300000"/>
                  <a:alpha val="4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lvl="0" algn="ctr">
              <a:buNone/>
            </a:pPr>
            <a:r>
              <a:rPr lang="ro-RO" dirty="0" smtClean="0"/>
              <a:t>		P</a:t>
            </a:r>
            <a:r>
              <a:rPr lang="en-US" dirty="0" smtClean="0"/>
              <a:t>e </a:t>
            </a:r>
            <a:r>
              <a:rPr lang="en-US" dirty="0" err="1" smtClean="0"/>
              <a:t>trunchiurile</a:t>
            </a:r>
            <a:r>
              <a:rPr lang="en-US" dirty="0" smtClean="0"/>
              <a:t> de </a:t>
            </a:r>
            <a:r>
              <a:rPr lang="en-US" dirty="0" err="1" smtClean="0"/>
              <a:t>molid</a:t>
            </a:r>
            <a:r>
              <a:rPr lang="en-US" dirty="0" smtClean="0"/>
              <a:t> </a:t>
            </a:r>
            <a:r>
              <a:rPr lang="en-US" dirty="0" err="1" smtClean="0"/>
              <a:t>căzute</a:t>
            </a:r>
            <a:r>
              <a:rPr lang="en-US" dirty="0" smtClean="0"/>
              <a:t> la </a:t>
            </a:r>
            <a:r>
              <a:rPr lang="en-US" dirty="0" err="1" smtClean="0"/>
              <a:t>pământ</a:t>
            </a:r>
            <a:r>
              <a:rPr lang="en-US" dirty="0" smtClean="0"/>
              <a:t> </a:t>
            </a:r>
            <a:r>
              <a:rPr lang="en-US" dirty="0" err="1" smtClean="0"/>
              <a:t>apar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alte</a:t>
            </a:r>
            <a:r>
              <a:rPr lang="en-US" dirty="0" smtClean="0"/>
              <a:t> </a:t>
            </a:r>
            <a:r>
              <a:rPr lang="en-US" dirty="0" err="1" smtClean="0"/>
              <a:t>plante</a:t>
            </a:r>
            <a:r>
              <a:rPr lang="en-US" dirty="0" smtClean="0"/>
              <a:t> </a:t>
            </a:r>
            <a:r>
              <a:rPr lang="en-US" dirty="0" err="1" smtClean="0"/>
              <a:t>superioare</a:t>
            </a:r>
            <a:r>
              <a:rPr lang="en-US" dirty="0" smtClean="0"/>
              <a:t>, </a:t>
            </a:r>
            <a:r>
              <a:rPr lang="en-US" dirty="0" err="1" smtClean="0"/>
              <a:t>iar</a:t>
            </a:r>
            <a:r>
              <a:rPr lang="en-US" dirty="0" smtClean="0"/>
              <a:t> </a:t>
            </a:r>
            <a:r>
              <a:rPr lang="en-US" dirty="0" err="1" smtClean="0"/>
              <a:t>puieţii</a:t>
            </a:r>
            <a:r>
              <a:rPr lang="en-US" dirty="0" smtClean="0"/>
              <a:t> de </a:t>
            </a:r>
            <a:r>
              <a:rPr lang="en-US" dirty="0" err="1" smtClean="0"/>
              <a:t>molid</a:t>
            </a:r>
            <a:r>
              <a:rPr lang="en-US" dirty="0" smtClean="0"/>
              <a:t> </a:t>
            </a:r>
            <a:r>
              <a:rPr lang="en-US" dirty="0" err="1" smtClean="0"/>
              <a:t>depăşesc</a:t>
            </a:r>
            <a:r>
              <a:rPr lang="en-US" dirty="0" smtClean="0"/>
              <a:t> 50 cm </a:t>
            </a:r>
            <a:r>
              <a:rPr lang="en-US" dirty="0" err="1" smtClean="0"/>
              <a:t>înălţime</a:t>
            </a:r>
            <a:r>
              <a:rPr lang="en-US" dirty="0" smtClean="0"/>
              <a:t>.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acest</a:t>
            </a:r>
            <a:r>
              <a:rPr lang="en-US" dirty="0" smtClean="0"/>
              <a:t> </a:t>
            </a:r>
            <a:r>
              <a:rPr lang="en-US" dirty="0" err="1" smtClean="0"/>
              <a:t>stadiu</a:t>
            </a:r>
            <a:r>
              <a:rPr lang="en-US" dirty="0" smtClean="0"/>
              <a:t> </a:t>
            </a:r>
            <a:r>
              <a:rPr lang="en-US" dirty="0" err="1" smtClean="0"/>
              <a:t>apar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alte</a:t>
            </a:r>
            <a:r>
              <a:rPr lang="en-US" dirty="0" smtClean="0"/>
              <a:t> </a:t>
            </a:r>
            <a:r>
              <a:rPr lang="en-US" dirty="0" err="1" smtClean="0"/>
              <a:t>specii</a:t>
            </a:r>
            <a:r>
              <a:rPr lang="en-US" dirty="0" smtClean="0"/>
              <a:t> de </a:t>
            </a:r>
            <a:r>
              <a:rPr lang="en-US" dirty="0" err="1" smtClean="0"/>
              <a:t>briofite</a:t>
            </a:r>
            <a:r>
              <a:rPr lang="en-US" dirty="0" smtClean="0"/>
              <a:t> de </a:t>
            </a:r>
            <a:r>
              <a:rPr lang="en-US" dirty="0" err="1" smtClean="0"/>
              <a:t>talie</a:t>
            </a:r>
            <a:r>
              <a:rPr lang="en-US" dirty="0" smtClean="0"/>
              <a:t> mare: </a:t>
            </a:r>
            <a:r>
              <a:rPr lang="en-US" i="1" dirty="0" err="1" smtClean="0"/>
              <a:t>Ptilium</a:t>
            </a:r>
            <a:r>
              <a:rPr lang="en-US" i="1" dirty="0" smtClean="0"/>
              <a:t> </a:t>
            </a:r>
            <a:r>
              <a:rPr lang="en-US" i="1" dirty="0" err="1" smtClean="0"/>
              <a:t>crista-castrensis</a:t>
            </a:r>
            <a:r>
              <a:rPr lang="en-US" dirty="0" smtClean="0"/>
              <a:t>, </a:t>
            </a:r>
            <a:r>
              <a:rPr lang="en-US" i="1" dirty="0" err="1" smtClean="0"/>
              <a:t>Hylocomiastrum</a:t>
            </a:r>
            <a:r>
              <a:rPr lang="en-US" i="1" dirty="0" smtClean="0"/>
              <a:t> </a:t>
            </a:r>
            <a:r>
              <a:rPr lang="en-US" i="1" dirty="0" err="1" smtClean="0"/>
              <a:t>umbratum</a:t>
            </a:r>
            <a:r>
              <a:rPr lang="ro-RO" dirty="0" smtClean="0"/>
              <a:t>, </a:t>
            </a:r>
            <a:r>
              <a:rPr lang="en-US" i="1" dirty="0" err="1" smtClean="0"/>
              <a:t>Bazzania</a:t>
            </a:r>
            <a:r>
              <a:rPr lang="en-US" i="1" dirty="0" smtClean="0"/>
              <a:t> </a:t>
            </a:r>
            <a:r>
              <a:rPr lang="en-US" i="1" dirty="0" err="1" smtClean="0"/>
              <a:t>trilobata</a:t>
            </a:r>
            <a:r>
              <a:rPr lang="ro-RO" i="1" dirty="0" smtClean="0"/>
              <a:t>.</a:t>
            </a:r>
            <a:endParaRPr lang="en-US" dirty="0" smtClean="0"/>
          </a:p>
          <a:p>
            <a:pPr algn="just"/>
            <a:endParaRPr lang="en-US" dirty="0"/>
          </a:p>
        </p:txBody>
      </p:sp>
      <p:pic>
        <p:nvPicPr>
          <p:cNvPr id="5122" name="Picture 2" descr="Stadiul 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1752600"/>
            <a:ext cx="4444461" cy="45299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50292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/>
              <a:t>Stadiul</a:t>
            </a:r>
            <a:r>
              <a:rPr lang="en-US" dirty="0" smtClean="0"/>
              <a:t> 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1676400"/>
            <a:ext cx="3810000" cy="4648200"/>
          </a:xfrm>
          <a:gradFill>
            <a:gsLst>
              <a:gs pos="0">
                <a:schemeClr val="accent1">
                  <a:tint val="50000"/>
                  <a:satMod val="300000"/>
                  <a:alpha val="11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>
              <a:buNone/>
            </a:pPr>
            <a:r>
              <a:rPr lang="ro-RO" dirty="0" smtClean="0"/>
              <a:t>		T</a:t>
            </a:r>
            <a:r>
              <a:rPr lang="en-US" dirty="0" err="1" smtClean="0"/>
              <a:t>runchiurile</a:t>
            </a:r>
            <a:r>
              <a:rPr lang="en-US" dirty="0" smtClean="0"/>
              <a:t> de </a:t>
            </a:r>
            <a:r>
              <a:rPr lang="en-US" dirty="0" err="1" smtClean="0"/>
              <a:t>molid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degradate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mare parte, </a:t>
            </a:r>
            <a:r>
              <a:rPr lang="en-US" dirty="0" err="1" smtClean="0"/>
              <a:t>puieţii</a:t>
            </a:r>
            <a:r>
              <a:rPr lang="en-US" dirty="0" smtClean="0"/>
              <a:t> de </a:t>
            </a:r>
            <a:r>
              <a:rPr lang="en-US" dirty="0" err="1" smtClean="0"/>
              <a:t>molid</a:t>
            </a:r>
            <a:r>
              <a:rPr lang="en-US" dirty="0" smtClean="0"/>
              <a:t> </a:t>
            </a:r>
            <a:r>
              <a:rPr lang="en-US" dirty="0" err="1" smtClean="0"/>
              <a:t>depăşesc</a:t>
            </a:r>
            <a:r>
              <a:rPr lang="en-US" dirty="0" smtClean="0"/>
              <a:t> 1,3 m </a:t>
            </a:r>
            <a:r>
              <a:rPr lang="en-US" dirty="0" err="1" smtClean="0"/>
              <a:t>înălţime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apar</a:t>
            </a:r>
            <a:r>
              <a:rPr lang="en-US" dirty="0" smtClean="0"/>
              <a:t> </a:t>
            </a:r>
            <a:r>
              <a:rPr lang="en-US" dirty="0" err="1" smtClean="0"/>
              <a:t>speciile</a:t>
            </a:r>
            <a:r>
              <a:rPr lang="en-US" dirty="0" smtClean="0"/>
              <a:t> </a:t>
            </a:r>
            <a:r>
              <a:rPr lang="en-US" dirty="0" err="1" smtClean="0"/>
              <a:t>humicole</a:t>
            </a:r>
            <a:r>
              <a:rPr lang="en-US" dirty="0" smtClean="0"/>
              <a:t>: </a:t>
            </a:r>
            <a:r>
              <a:rPr lang="en-US" i="1" dirty="0" err="1" smtClean="0"/>
              <a:t>Plagiomnium</a:t>
            </a:r>
            <a:r>
              <a:rPr lang="en-US" i="1" dirty="0" smtClean="0"/>
              <a:t> </a:t>
            </a:r>
            <a:r>
              <a:rPr lang="en-US" i="1" dirty="0" err="1" smtClean="0"/>
              <a:t>undulatum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en-US" i="1" dirty="0" err="1" smtClean="0"/>
              <a:t>Polytrichum</a:t>
            </a:r>
            <a:r>
              <a:rPr lang="en-US" i="1" dirty="0" smtClean="0"/>
              <a:t> </a:t>
            </a:r>
            <a:r>
              <a:rPr lang="en-US" i="1" dirty="0" err="1" smtClean="0"/>
              <a:t>formosum</a:t>
            </a:r>
            <a:r>
              <a:rPr lang="en-US" dirty="0" smtClean="0"/>
              <a:t>, </a:t>
            </a:r>
            <a:r>
              <a:rPr lang="en-US" i="1" dirty="0" err="1" smtClean="0"/>
              <a:t>Polytrichastrum</a:t>
            </a:r>
            <a:r>
              <a:rPr lang="en-US" i="1" dirty="0" smtClean="0"/>
              <a:t> </a:t>
            </a:r>
            <a:r>
              <a:rPr lang="en-US" i="1" dirty="0" err="1" smtClean="0"/>
              <a:t>alpinum</a:t>
            </a:r>
            <a:r>
              <a:rPr lang="en-US" dirty="0" smtClean="0"/>
              <a:t>.</a:t>
            </a:r>
          </a:p>
        </p:txBody>
      </p:sp>
      <p:pic>
        <p:nvPicPr>
          <p:cNvPr id="6146" name="Picture 2" descr="Stadiul V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00200"/>
            <a:ext cx="4116333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70000" lnSpcReduction="20000"/>
          </a:bodyPr>
          <a:lstStyle/>
          <a:p>
            <a:pPr lvl="0"/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</a:rPr>
              <a:t>Elementele fizico-geografice și biologice ale Rezervației naturale Codrul Secular Giumalău: așezare în cadrul Carpaților Orientali, în cadrul Masivului Giumalău, aspecte de litologie, de relief, topoclimatice, de hidrografie și biogeografice specifice.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</a:rPr>
              <a:t>Factorii de mediu specifici Potecii tematice – Regenerarea pe arbori (substrat, aspecte altitudinale, topoclimatice) și adaptările biologice: etajarea vegetației, asocierea speciilor vegetale și animale în fito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</a:rPr>
              <a:t> și zoocenoze specifice, structura columnară a arborilor de molid, tipul plurien al pădurii.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</a:rPr>
              <a:t>Succesiunea de descompunere și de instalare a speciilor pe arborii doborâți; stadiile de dezvoltare a puieților (elementele caracteristice fiecărui stadiu, aspecte comparative între stadii).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</a:rPr>
              <a:t>Comportamentul vizitatorilor în cadrul unei rezevații naturale cu acces limitat; necesitatea potecilor tematice și rolul lor didactico-științific; evaluarea impactului antropic produs în urma vizitei de studiu.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</a:rPr>
              <a:t>Fixarea cunoștințelor prin rezolvarea de probleme în teren.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LABORATOR </a:t>
            </a:r>
            <a:r>
              <a:rPr lang="ro-RO" dirty="0" smtClean="0">
                <a:solidFill>
                  <a:schemeClr val="bg2">
                    <a:lumMod val="50000"/>
                  </a:schemeClr>
                </a:solidFill>
              </a:rPr>
              <a:t>ÎN NATURĂ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o-RO" sz="2200" dirty="0" smtClean="0">
                <a:solidFill>
                  <a:schemeClr val="accent6">
                    <a:lumMod val="50000"/>
                  </a:schemeClr>
                </a:solidFill>
              </a:rPr>
              <a:t>CONȚINUTUL  LECȚIEI:</a:t>
            </a:r>
            <a:br>
              <a:rPr lang="ro-RO" sz="22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US" sz="22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7200" y="1524000"/>
            <a:ext cx="8229600" cy="45259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>
            <a:normAutofit fontScale="70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o-RO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Elementele fizico-geografice și biologice ale Rezervației naturale Codrul Secular Giumalău: așezare în cadrul Carpaților Orientali, în cadrul Masivului Giumalău, aspecte de litologie, de relief, topoclimatice, de hidrografie și biogeografice specifice.</a:t>
            </a:r>
            <a:endParaRPr kumimoji="0" lang="en-US" sz="27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o-RO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Factorii de mediu specifici Potecii tematice – Regenerarea pe arbori (substrat, aspecte altitudinale, topoclimatice) și adaptările biologice: etajarea vegetației, asocierea speciilor vegetale și animale în fito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</a:t>
            </a:r>
            <a:r>
              <a:rPr kumimoji="0" lang="ro-RO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și zoocenoze specifice, structura columnară a arborilor de molid, tipul plurien al pădurii.</a:t>
            </a:r>
            <a:endParaRPr kumimoji="0" lang="en-US" sz="27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o-RO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Succesiunea de descompunere și de instalare a speciilor pe arborii doborâți; stadiile de dezvoltare </a:t>
            </a:r>
            <a:r>
              <a:rPr kumimoji="0" lang="ro-RO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</a:t>
            </a:r>
            <a:r>
              <a:rPr kumimoji="0" lang="ro-RO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o-RO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puieților (elementele caracteristice fiecărui stadiu, aspecte comparative între stadii).</a:t>
            </a:r>
            <a:endParaRPr kumimoji="0" lang="en-US" sz="27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o-RO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Comportamentul vizitatorilor în cadrul unei rezevații naturale cu acces limitat; necesitatea potecilor tematice și rolul lor didactico-științific; evaluarea impactului antropic produs în urma vizitei de studiu.</a:t>
            </a:r>
            <a:endParaRPr kumimoji="0" lang="en-US" sz="27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o-RO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Fixarea cunoștințelor prin rezolvarea de probleme în teren.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46842">
            <a:off x="7461250" y="228601"/>
            <a:ext cx="1530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88896">
            <a:off x="152401" y="152401"/>
            <a:ext cx="1371599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5181600"/>
            <a:ext cx="1957388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</a:rPr>
              <a:t>Metode didactice utilizate: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o-RO" b="1" dirty="0" smtClean="0"/>
              <a:t>Învățarea prin descoperire;</a:t>
            </a:r>
            <a:endParaRPr lang="en-US" b="1" dirty="0" smtClean="0"/>
          </a:p>
          <a:p>
            <a:pPr lvl="0"/>
            <a:r>
              <a:rPr lang="ro-RO" b="1" dirty="0" smtClean="0"/>
              <a:t>Observarea, compararea;</a:t>
            </a:r>
            <a:endParaRPr lang="en-US" b="1" dirty="0" smtClean="0"/>
          </a:p>
          <a:p>
            <a:pPr lvl="0"/>
            <a:r>
              <a:rPr lang="ro-RO" b="1" dirty="0" smtClean="0"/>
              <a:t>Studiu de caz;</a:t>
            </a:r>
            <a:endParaRPr lang="en-US" b="1" dirty="0" smtClean="0"/>
          </a:p>
          <a:p>
            <a:pPr lvl="0"/>
            <a:r>
              <a:rPr lang="ro-RO" b="1" dirty="0" smtClean="0"/>
              <a:t>Problematizarea;</a:t>
            </a:r>
            <a:endParaRPr lang="en-US" b="1" dirty="0" smtClean="0"/>
          </a:p>
          <a:p>
            <a:pPr lvl="0"/>
            <a:r>
              <a:rPr lang="ro-RO" b="1" dirty="0" smtClean="0"/>
              <a:t>Dezbaterea și asaltul de idei.</a:t>
            </a:r>
            <a:endParaRPr lang="en-US" b="1" dirty="0" smtClean="0"/>
          </a:p>
          <a:p>
            <a:pPr>
              <a:buNone/>
            </a:pP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LABORATOR </a:t>
            </a:r>
            <a:r>
              <a:rPr lang="ro-RO" dirty="0" smtClean="0">
                <a:solidFill>
                  <a:schemeClr val="bg2">
                    <a:lumMod val="50000"/>
                  </a:schemeClr>
                </a:solidFill>
              </a:rPr>
              <a:t>ÎN NATURĂ</a:t>
            </a:r>
            <a:endParaRPr lang="en-US" dirty="0"/>
          </a:p>
        </p:txBody>
      </p:sp>
      <p:pic>
        <p:nvPicPr>
          <p:cNvPr id="4" name="il_fi" descr="http://orizontdidactic.files.wordpress.com/2011/08/school1.jpg?w=98&amp;h=24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871422">
            <a:off x="6222601" y="1857990"/>
            <a:ext cx="1865061" cy="297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g_hi" descr="http://t1.gstatic.com/images?q=tbn:ANd9GcSd7ap_ASxF01MRYGs-G-kXmMbQshJL_6l1YkmKlfNWr80ljS2-Lw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572000"/>
            <a:ext cx="1524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o-RO" b="1" dirty="0" smtClean="0"/>
              <a:t>Mijloace și materiale necesare: </a:t>
            </a:r>
            <a:endParaRPr lang="en-US" dirty="0" smtClean="0"/>
          </a:p>
          <a:p>
            <a:pPr lvl="0"/>
            <a:r>
              <a:rPr lang="ro-RO" dirty="0" smtClean="0"/>
              <a:t>Hartă topografică a rezervației;</a:t>
            </a:r>
            <a:endParaRPr lang="en-US" dirty="0" smtClean="0"/>
          </a:p>
          <a:p>
            <a:pPr lvl="0"/>
            <a:r>
              <a:rPr lang="ro-RO" dirty="0" smtClean="0"/>
              <a:t>Atlasul geografic al României;</a:t>
            </a:r>
            <a:endParaRPr lang="en-US" dirty="0" smtClean="0"/>
          </a:p>
          <a:p>
            <a:pPr lvl="0"/>
            <a:r>
              <a:rPr lang="ro-RO" dirty="0" smtClean="0"/>
              <a:t>Atlasul botanic;</a:t>
            </a:r>
            <a:endParaRPr lang="en-US" dirty="0" smtClean="0"/>
          </a:p>
          <a:p>
            <a:pPr lvl="0"/>
            <a:r>
              <a:rPr lang="ro-RO" dirty="0" smtClean="0"/>
              <a:t>Determinatoare;</a:t>
            </a:r>
            <a:endParaRPr lang="en-US" dirty="0" smtClean="0"/>
          </a:p>
          <a:p>
            <a:pPr lvl="0"/>
            <a:r>
              <a:rPr lang="ro-RO" dirty="0" smtClean="0"/>
              <a:t>Altimetru;</a:t>
            </a:r>
            <a:endParaRPr lang="en-US" dirty="0" smtClean="0"/>
          </a:p>
          <a:p>
            <a:pPr lvl="0"/>
            <a:r>
              <a:rPr lang="ro-RO" dirty="0" smtClean="0"/>
              <a:t>Aparat de fotografiat;</a:t>
            </a:r>
            <a:endParaRPr lang="en-US" dirty="0" smtClean="0"/>
          </a:p>
          <a:p>
            <a:pPr lvl="0"/>
            <a:r>
              <a:rPr lang="ro-RO" dirty="0" smtClean="0"/>
              <a:t>Ruletă, busolă, riglă</a:t>
            </a:r>
            <a:endParaRPr lang="en-US" dirty="0" smtClean="0"/>
          </a:p>
          <a:p>
            <a:pPr lvl="0"/>
            <a:r>
              <a:rPr lang="ro-RO" dirty="0" smtClean="0"/>
              <a:t>Fișe de lucru.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LABORATOR </a:t>
            </a:r>
            <a:r>
              <a:rPr lang="ro-RO" dirty="0" smtClean="0">
                <a:solidFill>
                  <a:schemeClr val="bg2">
                    <a:lumMod val="50000"/>
                  </a:schemeClr>
                </a:solidFill>
              </a:rPr>
              <a:t>ÎN NATURĂ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/>
          </a:p>
        </p:txBody>
      </p:sp>
      <p:pic>
        <p:nvPicPr>
          <p:cNvPr id="4" name="rg_hi" descr="http://t2.gstatic.com/images?q=tbn:ANd9GcQrNbZvpOpaa6nBomW7V7MqzXeOJi_74kH5gRlgcWeqYWfi6mm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152400"/>
            <a:ext cx="165671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g_hi" descr="http://t2.gstatic.com/images?q=tbn:ANd9GcSVtnHaZLE1rmrLTuupAzKOKRElo6mfEpq2x3ToiRLwDIGg1rLKK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752600"/>
            <a:ext cx="137858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g_hi" descr="http://t0.gstatic.com/images?q=tbn:ANd9GcRV0Zpss0VZc40GWv-MsMJQryYoER7FTJzpSkVX62gaLI_hsEZxjw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2362200"/>
            <a:ext cx="1752600" cy="195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g_hi" descr="http://t2.gstatic.com/images?q=tbn:ANd9GcTzvWjEUZ_X3qIFmunred2uFzFV_CLVS-i2XNNhn66hnwcud7p1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3200400"/>
            <a:ext cx="1752601" cy="16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rg_hi" descr="http://t0.gstatic.com/images?q=tbn:ANd9GcQlCsegG5QZV5EQQOGQb3R4k1-sWhBNMEUyuj5mrj90lVMug_2x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62600" y="3657600"/>
            <a:ext cx="1478777" cy="155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rg_hi" descr="http://t2.gstatic.com/images?q=tbn:ANd9GcTH2qzfNVPl3VHA0ZIiLR8MLk6RuUPuHYiDA5VXPkjlPjgwFmOmiQ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5105400"/>
            <a:ext cx="1828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l_fi" descr="http://arch6.okr.ro/auctions.v3/700_700/2010/07/01/c/3/246346996-294753-700_700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723090">
            <a:off x="7239000" y="4419600"/>
            <a:ext cx="1595286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o-RO" b="1" dirty="0" smtClean="0"/>
              <a:t>Activități de învățare:</a:t>
            </a:r>
            <a:endParaRPr lang="en-US" dirty="0" smtClean="0"/>
          </a:p>
          <a:p>
            <a:pPr lvl="0"/>
            <a:r>
              <a:rPr lang="ro-RO" dirty="0" smtClean="0"/>
              <a:t>Exerciții de observare, comparare și de identificare în teren a factorilor de mediu și a adaptărilor specifice în cadrul  lumii vii observate;</a:t>
            </a:r>
            <a:endParaRPr lang="en-US" dirty="0" smtClean="0"/>
          </a:p>
          <a:p>
            <a:pPr lvl="0"/>
            <a:r>
              <a:rPr lang="ro-RO" dirty="0" smtClean="0"/>
              <a:t>Realizarea transferului de informații prin conexiuni interdisciplinare în vederea studierii fenomenelor și proceselor naturale din cadrul rezervației;</a:t>
            </a:r>
            <a:endParaRPr lang="en-US" dirty="0" smtClean="0"/>
          </a:p>
          <a:p>
            <a:pPr lvl="0"/>
            <a:r>
              <a:rPr lang="ro-RO" dirty="0" smtClean="0"/>
              <a:t>Studiul de caz pe tema stadiilor de instalare a speciilor pe arborii doborâți și de dezvoltare a puieților de molid;</a:t>
            </a:r>
            <a:endParaRPr lang="en-US" dirty="0" smtClean="0"/>
          </a:p>
          <a:p>
            <a:pPr lvl="0"/>
            <a:r>
              <a:rPr lang="ro-RO" dirty="0" smtClean="0"/>
              <a:t>Rezolvarea fișelor de lucru;</a:t>
            </a:r>
            <a:endParaRPr lang="en-US" dirty="0" smtClean="0"/>
          </a:p>
          <a:p>
            <a:pPr lvl="0"/>
            <a:r>
              <a:rPr lang="ro-RO" dirty="0" smtClean="0"/>
              <a:t>Dezbatere asupra comportamentului vizitatorilor în cadrul unei rezervații naturale și a impactului antropic produs ca urmare a realizării potecii tematice.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LABORATOR </a:t>
            </a:r>
            <a:r>
              <a:rPr lang="ro-RO" dirty="0" smtClean="0">
                <a:solidFill>
                  <a:schemeClr val="bg2">
                    <a:lumMod val="50000"/>
                  </a:schemeClr>
                </a:solidFill>
              </a:rPr>
              <a:t>ÎN NATURĂ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/>
          </a:p>
        </p:txBody>
      </p:sp>
      <p:pic>
        <p:nvPicPr>
          <p:cNvPr id="4" name="rg_hi" descr="http://t2.gstatic.com/images?q=tbn:ANd9GcQcjO63rDKluK1r2hT8GCumgsDVT6OKKNDtQVf4aftbfSy-YZo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459250">
            <a:off x="6934200" y="381000"/>
            <a:ext cx="1828800" cy="1452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g_hi" descr="http://t3.gstatic.com/images?q=tbn:ANd9GcS1loZ2_3XCJYZKAsU-ol7fgSR_Gng4fmIdAzamtd0I9o_cfB9l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5486400"/>
            <a:ext cx="158686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o-RO" b="1" dirty="0" smtClean="0"/>
              <a:t>Fișe de lucru</a:t>
            </a:r>
            <a:endParaRPr lang="en-US" dirty="0" smtClean="0"/>
          </a:p>
          <a:p>
            <a:pPr>
              <a:buNone/>
            </a:pPr>
            <a:r>
              <a:rPr lang="ro-RO" dirty="0" smtClean="0"/>
              <a:t>Sarcini de lucru:</a:t>
            </a:r>
            <a:endParaRPr lang="en-US" dirty="0" smtClean="0"/>
          </a:p>
          <a:p>
            <a:pPr lvl="0">
              <a:buNone/>
            </a:pPr>
            <a:r>
              <a:rPr lang="ro-RO" dirty="0" smtClean="0"/>
              <a:t>Se alege un arbore doborât în cadrul căruia se fac următoarele operații:</a:t>
            </a:r>
            <a:endParaRPr lang="en-US" dirty="0" smtClean="0"/>
          </a:p>
          <a:p>
            <a:pPr lvl="0"/>
            <a:r>
              <a:rPr lang="ro-RO" dirty="0" smtClean="0"/>
              <a:t>Se măsoară altitudinea locației;</a:t>
            </a:r>
            <a:endParaRPr lang="en-US" dirty="0" smtClean="0"/>
          </a:p>
          <a:p>
            <a:pPr lvl="0"/>
            <a:r>
              <a:rPr lang="ro-RO" dirty="0" smtClean="0"/>
              <a:t>Se identifică principalii factori de mediu din jurul doborâturii (umiditatea, luminozitatea, densitatea vegetației, speciile vegetale dominante);</a:t>
            </a:r>
            <a:endParaRPr lang="en-US" dirty="0" smtClean="0"/>
          </a:p>
          <a:p>
            <a:pPr lvl="0"/>
            <a:r>
              <a:rPr lang="ro-RO" dirty="0" smtClean="0"/>
              <a:t>Se măsoară lungimea doborâturii;</a:t>
            </a:r>
            <a:endParaRPr lang="en-US" dirty="0" smtClean="0"/>
          </a:p>
          <a:p>
            <a:pPr lvl="0"/>
            <a:r>
              <a:rPr lang="ro-RO" dirty="0" smtClean="0"/>
              <a:t>Se apreciază procentul de acoperire al doborâturii cu specii inferioare (licheni, ciuperci, mușchi);</a:t>
            </a:r>
            <a:endParaRPr lang="en-US" dirty="0" smtClean="0"/>
          </a:p>
          <a:p>
            <a:pPr lvl="0"/>
            <a:r>
              <a:rPr lang="ro-RO" dirty="0" smtClean="0"/>
              <a:t>Se numără puieții dezvoltați, se măsoară înălțimea lor  și se apreciază starea lor de sănătate;</a:t>
            </a:r>
            <a:endParaRPr lang="en-US" dirty="0" smtClean="0"/>
          </a:p>
          <a:p>
            <a:pPr lvl="0"/>
            <a:r>
              <a:rPr lang="ro-RO" dirty="0" smtClean="0"/>
              <a:t>Se apreciază gradul de descompunere a arborelui doborât;</a:t>
            </a:r>
            <a:endParaRPr lang="en-US" dirty="0" smtClean="0"/>
          </a:p>
          <a:p>
            <a:pPr lvl="0"/>
            <a:r>
              <a:rPr lang="ro-RO" dirty="0" smtClean="0"/>
              <a:t>Se apreciază tipul de stadiu de dezvoltare a puieţilor pe doborâtură.</a:t>
            </a:r>
            <a:endParaRPr lang="en-US" dirty="0" smtClean="0"/>
          </a:p>
          <a:p>
            <a:pPr lvl="0"/>
            <a:r>
              <a:rPr lang="ro-RO" dirty="0" smtClean="0"/>
              <a:t>Se introduc datele în tabelul următor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LABORATOR </a:t>
            </a:r>
            <a:r>
              <a:rPr lang="ro-RO" dirty="0" smtClean="0">
                <a:solidFill>
                  <a:schemeClr val="bg2">
                    <a:lumMod val="50000"/>
                  </a:schemeClr>
                </a:solidFill>
              </a:rPr>
              <a:t>ÎN NATURĂ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o-RO" dirty="0" smtClean="0"/>
              <a:t> 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LABORATOR </a:t>
            </a:r>
            <a:r>
              <a:rPr lang="ro-RO" dirty="0" smtClean="0">
                <a:solidFill>
                  <a:schemeClr val="bg2">
                    <a:lumMod val="50000"/>
                  </a:schemeClr>
                </a:solidFill>
              </a:rPr>
              <a:t>ÎN NATURĂ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397000"/>
          <a:ext cx="6248400" cy="462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0"/>
                <a:gridCol w="2336800"/>
                <a:gridCol w="1828800"/>
              </a:tblGrid>
              <a:tr h="389682">
                <a:tc>
                  <a:txBody>
                    <a:bodyPr/>
                    <a:lstStyle/>
                    <a:p>
                      <a:r>
                        <a:rPr kumimoji="0" lang="ro-RO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Elemente analizate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o-RO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Aspecte urmărite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Observa</a:t>
                      </a:r>
                      <a:r>
                        <a:rPr lang="ro-RO" dirty="0" smtClean="0"/>
                        <a:t>ţii</a:t>
                      </a:r>
                      <a:endParaRPr lang="en-US" dirty="0"/>
                    </a:p>
                  </a:txBody>
                  <a:tcPr/>
                </a:tc>
              </a:tr>
              <a:tr h="389682">
                <a:tc>
                  <a:txBody>
                    <a:bodyPr/>
                    <a:lstStyle/>
                    <a:p>
                      <a:r>
                        <a:rPr kumimoji="0" lang="ro-R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Relieful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o-R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Altitudinea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249117">
                <a:tc>
                  <a:txBody>
                    <a:bodyPr/>
                    <a:lstStyle/>
                    <a:p>
                      <a:r>
                        <a:rPr kumimoji="0" lang="ro-R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Caracteristicile factorilor de mediu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o-R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Grad de umezeală</a:t>
                      </a:r>
                    </a:p>
                    <a:p>
                      <a:r>
                        <a:rPr kumimoji="0" lang="ro-R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Luminozitate</a:t>
                      </a:r>
                    </a:p>
                    <a:p>
                      <a:r>
                        <a:rPr kumimoji="0" lang="ro-R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Densitatea vegetației</a:t>
                      </a:r>
                    </a:p>
                    <a:p>
                      <a:r>
                        <a:rPr kumimoji="0" lang="ro-R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Specii dominante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0859">
                <a:tc>
                  <a:txBody>
                    <a:bodyPr/>
                    <a:lstStyle/>
                    <a:p>
                      <a:r>
                        <a:rPr kumimoji="0" lang="ro-R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Arborele doborât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o-R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Grad de descompunere</a:t>
                      </a:r>
                    </a:p>
                    <a:p>
                      <a:r>
                        <a:rPr kumimoji="0" lang="ro-R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Procentul de acoperire cu specii inferioare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2601">
                <a:tc>
                  <a:txBody>
                    <a:bodyPr/>
                    <a:lstStyle/>
                    <a:p>
                      <a:r>
                        <a:rPr kumimoji="0" lang="ro-R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Puieții instalați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o-R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Numărul puieților</a:t>
                      </a:r>
                    </a:p>
                    <a:p>
                      <a:r>
                        <a:rPr kumimoji="0" lang="ro-R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Înălțimea puieților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0859">
                <a:tc>
                  <a:txBody>
                    <a:bodyPr/>
                    <a:lstStyle/>
                    <a:p>
                      <a:r>
                        <a:rPr kumimoji="0" lang="ro-R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Stadiul de dezvoltare al puieților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o-RO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Tipul stadiului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dirty="0" smtClean="0"/>
              <a:t>    </a:t>
            </a:r>
            <a:r>
              <a:rPr lang="ro-RO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LABORATOR </a:t>
            </a:r>
            <a:r>
              <a:rPr lang="ro-RO" dirty="0" smtClean="0">
                <a:solidFill>
                  <a:schemeClr val="bg2">
                    <a:lumMod val="50000"/>
                  </a:schemeClr>
                </a:solidFill>
              </a:rPr>
              <a:t>ÎN NATURĂ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752600"/>
            <a:ext cx="7162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800" b="1" dirty="0" smtClean="0">
                <a:solidFill>
                  <a:srgbClr val="00B050"/>
                </a:solidFill>
              </a:rPr>
              <a:t>SCOPUL LECŢIEI: </a:t>
            </a:r>
          </a:p>
          <a:p>
            <a:pPr algn="just"/>
            <a:r>
              <a:rPr lang="ro-RO" sz="2800" b="1" dirty="0" smtClean="0">
                <a:solidFill>
                  <a:schemeClr val="accent6">
                    <a:lumMod val="50000"/>
                  </a:schemeClr>
                </a:solidFill>
              </a:rPr>
              <a:t>Transferul interdisciplinar al informaţiilor de Biologie şi Geografie în vederea formării unei imagini de ansamblu asupra naturii.</a:t>
            </a:r>
            <a:endParaRPr lang="ro-RO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o-RO" sz="2800" b="1" dirty="0" smtClean="0">
                <a:solidFill>
                  <a:srgbClr val="00B050"/>
                </a:solidFill>
              </a:rPr>
              <a:t>GRUP ŢINTĂ:</a:t>
            </a:r>
          </a:p>
          <a:p>
            <a:pPr algn="just"/>
            <a:r>
              <a:rPr lang="ro-RO" sz="2800" b="1" dirty="0" smtClean="0">
                <a:solidFill>
                  <a:schemeClr val="accent6">
                    <a:lumMod val="50000"/>
                  </a:schemeClr>
                </a:solidFill>
              </a:rPr>
              <a:t>Clasa a IX-a, Profil Resurse </a:t>
            </a:r>
          </a:p>
          <a:p>
            <a:pPr algn="just"/>
            <a:r>
              <a:rPr lang="ro-RO" sz="2800" b="1" dirty="0" smtClean="0">
                <a:solidFill>
                  <a:schemeClr val="accent6">
                    <a:lumMod val="50000"/>
                  </a:schemeClr>
                </a:solidFill>
              </a:rPr>
              <a:t>Naturale şi Protecţia Mediului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Content Placeholder 4" descr="C:\Documents and Settings\Ramona\My Documents\My Pictures\giumalau\IMG_222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95300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Documents and Settings\Ramona\Local Settings\Temporary Internet Files\Content.Word\IMG_22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886200"/>
            <a:ext cx="1925618" cy="260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3860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lvl="0" algn="just"/>
            <a:r>
              <a:rPr lang="ro-RO" dirty="0" smtClean="0">
                <a:solidFill>
                  <a:srgbClr val="C20E2C"/>
                </a:solidFill>
              </a:rPr>
              <a:t>Culegerea de date de Bilogie și Geografie privind caracteristicile locației;</a:t>
            </a:r>
            <a:endParaRPr lang="en-US" dirty="0" smtClean="0">
              <a:solidFill>
                <a:srgbClr val="C20E2C"/>
              </a:solidFill>
            </a:endParaRPr>
          </a:p>
          <a:p>
            <a:pPr lvl="0" algn="just"/>
            <a:r>
              <a:rPr lang="ro-RO" dirty="0" smtClean="0">
                <a:solidFill>
                  <a:srgbClr val="C20E2C"/>
                </a:solidFill>
              </a:rPr>
              <a:t>Identificarea factorilor de mediu favorabili apariției condițiilor de dezvoltare a ecosistemelor din cadrul Codrului Secular Giumalău;</a:t>
            </a:r>
            <a:endParaRPr lang="en-US" dirty="0" smtClean="0">
              <a:solidFill>
                <a:srgbClr val="C20E2C"/>
              </a:solidFill>
            </a:endParaRPr>
          </a:p>
          <a:p>
            <a:pPr lvl="0" algn="just"/>
            <a:r>
              <a:rPr lang="ro-RO" dirty="0" smtClean="0">
                <a:solidFill>
                  <a:srgbClr val="C20E2C"/>
                </a:solidFill>
              </a:rPr>
              <a:t>Utilizarea investigației pentru identificarea caracterelor specifice ale peisajului geografic și a adaptărilor specifice ale viețuitoarelor în funcție de acesta;</a:t>
            </a:r>
            <a:endParaRPr lang="en-US" dirty="0" smtClean="0">
              <a:solidFill>
                <a:srgbClr val="C20E2C"/>
              </a:solidFill>
            </a:endParaRPr>
          </a:p>
          <a:p>
            <a:pPr lvl="0" algn="just"/>
            <a:r>
              <a:rPr lang="ro-RO" dirty="0" smtClean="0">
                <a:solidFill>
                  <a:srgbClr val="C20E2C"/>
                </a:solidFill>
              </a:rPr>
              <a:t>Prelucrarea datelor din investigații și formularea concluziilor;</a:t>
            </a:r>
            <a:endParaRPr lang="en-US" dirty="0" smtClean="0">
              <a:solidFill>
                <a:srgbClr val="C20E2C"/>
              </a:solidFill>
            </a:endParaRPr>
          </a:p>
          <a:p>
            <a:pPr lvl="0" algn="just"/>
            <a:r>
              <a:rPr lang="ro-RO" dirty="0" smtClean="0">
                <a:solidFill>
                  <a:srgbClr val="C20E2C"/>
                </a:solidFill>
              </a:rPr>
              <a:t>Aplicarea datelor și informațiilor acumulate în rezolvarea de probleme, fișe de lucru.</a:t>
            </a:r>
            <a:endParaRPr lang="en-US" dirty="0" smtClean="0">
              <a:solidFill>
                <a:srgbClr val="C20E2C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sz="4800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</a:rPr>
              <a:t>LABORATOR </a:t>
            </a:r>
            <a:r>
              <a:rPr lang="ro-RO" sz="4800" dirty="0" smtClean="0">
                <a:solidFill>
                  <a:schemeClr val="bg2">
                    <a:lumMod val="50000"/>
                  </a:schemeClr>
                </a:solidFill>
              </a:rPr>
              <a:t>ÎN </a:t>
            </a:r>
            <a:r>
              <a:rPr lang="ro-RO" sz="4800" dirty="0" smtClean="0">
                <a:solidFill>
                  <a:schemeClr val="bg2">
                    <a:lumMod val="50000"/>
                  </a:schemeClr>
                </a:solidFill>
              </a:rPr>
              <a:t>NATURĂ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4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800" dirty="0" err="1" smtClean="0">
                <a:solidFill>
                  <a:schemeClr val="bg2">
                    <a:lumMod val="50000"/>
                  </a:schemeClr>
                </a:solidFill>
              </a:rPr>
              <a:t>Obietive</a:t>
            </a:r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en-US" sz="4800" dirty="0"/>
          </a:p>
        </p:txBody>
      </p:sp>
      <p:pic>
        <p:nvPicPr>
          <p:cNvPr id="2050" name="Picture 2" descr="http://3.bp.blogspot.com/-uVPTqI6vPys/TcDn9ws9lEI/AAAAAAAAABE/VBbWLMYEEGc/s1600/EDUCA004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74609">
            <a:off x="76725" y="467240"/>
            <a:ext cx="1039369" cy="942975"/>
          </a:xfrm>
          <a:prstGeom prst="rect">
            <a:avLst/>
          </a:prstGeom>
          <a:noFill/>
        </p:spPr>
      </p:pic>
      <p:pic>
        <p:nvPicPr>
          <p:cNvPr id="2052" name="Picture 4" descr="http://194.88.148.151/Lucrarea-de-disertatie---prezentare-clasica-sau-powerpoint-/009f35dab6f04b85b/250/0/1/99/Lucrarea-de-disertatie---prezentare-clasica-sau-powerpoint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5715000"/>
            <a:ext cx="914400" cy="914400"/>
          </a:xfrm>
          <a:prstGeom prst="rect">
            <a:avLst/>
          </a:prstGeom>
          <a:noFill/>
        </p:spPr>
      </p:pic>
      <p:pic>
        <p:nvPicPr>
          <p:cNvPr id="2054" name="Picture 6" descr="http://www.timisjob.ro/uploads/cms/images/prezentare%20powerpoi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5715000"/>
            <a:ext cx="1360171" cy="971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058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TEMELE </a:t>
            </a:r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o-RO" b="1" dirty="0" smtClean="0">
                <a:solidFill>
                  <a:schemeClr val="accent6">
                    <a:lumMod val="50000"/>
                  </a:schemeClr>
                </a:solidFill>
              </a:rPr>
              <a:t>LECȚIEI:</a:t>
            </a:r>
          </a:p>
          <a:p>
            <a:pPr lvl="0"/>
            <a:r>
              <a:rPr lang="ro-RO" b="1" dirty="0" smtClean="0">
                <a:solidFill>
                  <a:schemeClr val="accent1">
                    <a:lumMod val="75000"/>
                  </a:schemeClr>
                </a:solidFill>
              </a:rPr>
              <a:t>Noțiuni introductive – Laboratorul natural ”Poteca tematică – Regenerarea pe arbori” </a:t>
            </a:r>
          </a:p>
          <a:p>
            <a:pPr lvl="0"/>
            <a:r>
              <a:rPr lang="ro-RO" b="1" dirty="0" smtClean="0">
                <a:solidFill>
                  <a:schemeClr val="accent1">
                    <a:lumMod val="75000"/>
                  </a:schemeClr>
                </a:solidFill>
              </a:rPr>
              <a:t>Elementele care pot fi observate parcurgând poteca</a:t>
            </a:r>
            <a:r>
              <a:rPr lang="ro-RO" dirty="0" smtClean="0"/>
              <a:t>:  </a:t>
            </a:r>
          </a:p>
          <a:p>
            <a:pPr lvl="2">
              <a:buFont typeface="Wingdings" pitchFamily="2" charset="2"/>
              <a:buChar char="q"/>
            </a:pPr>
            <a:r>
              <a:rPr lang="ro-RO" dirty="0" smtClean="0"/>
              <a:t>   </a:t>
            </a:r>
            <a:r>
              <a:rPr lang="ro-RO" sz="2000" b="1" dirty="0" smtClean="0">
                <a:solidFill>
                  <a:schemeClr val="accent2">
                    <a:lumMod val="50000"/>
                  </a:schemeClr>
                </a:solidFill>
              </a:rPr>
              <a:t>cele șase stadii de dezvoltare ale puieților pe arborii doborâți natural,</a:t>
            </a:r>
          </a:p>
          <a:p>
            <a:pPr lvl="2">
              <a:buFont typeface="Wingdings" pitchFamily="2" charset="2"/>
              <a:buChar char="q"/>
            </a:pPr>
            <a:r>
              <a:rPr lang="ro-RO" sz="2000" b="1" dirty="0" smtClean="0">
                <a:solidFill>
                  <a:schemeClr val="accent2">
                    <a:lumMod val="50000"/>
                  </a:schemeClr>
                </a:solidFill>
              </a:rPr>
              <a:t>   structura columnară a molizilor,           </a:t>
            </a:r>
          </a:p>
          <a:p>
            <a:pPr lvl="2">
              <a:buFont typeface="Wingdings" pitchFamily="2" charset="2"/>
              <a:buChar char="q"/>
            </a:pPr>
            <a:r>
              <a:rPr lang="ro-RO" sz="2000" b="1" dirty="0" smtClean="0">
                <a:solidFill>
                  <a:schemeClr val="accent2">
                    <a:lumMod val="50000"/>
                  </a:schemeClr>
                </a:solidFill>
              </a:rPr>
              <a:t>   structura unei păduri pluriene,                              </a:t>
            </a:r>
          </a:p>
          <a:p>
            <a:pPr lvl="2">
              <a:buFont typeface="Wingdings" pitchFamily="2" charset="2"/>
              <a:buChar char="q"/>
            </a:pPr>
            <a:r>
              <a:rPr lang="ro-RO" sz="2000" b="1" dirty="0" smtClean="0">
                <a:solidFill>
                  <a:schemeClr val="accent2">
                    <a:lumMod val="50000"/>
                  </a:schemeClr>
                </a:solidFill>
              </a:rPr>
              <a:t>   arborii seculari,</a:t>
            </a:r>
          </a:p>
          <a:p>
            <a:pPr lvl="2">
              <a:buFont typeface="Wingdings" pitchFamily="2" charset="2"/>
              <a:buChar char="q"/>
            </a:pPr>
            <a:r>
              <a:rPr lang="ro-RO" sz="2000" b="1" dirty="0" smtClean="0">
                <a:solidFill>
                  <a:schemeClr val="accent2">
                    <a:lumMod val="50000"/>
                  </a:schemeClr>
                </a:solidFill>
              </a:rPr>
              <a:t>   etajarea pe verticală a vegetaţiei.</a:t>
            </a:r>
            <a:endParaRPr lang="en-US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LABORATOR </a:t>
            </a:r>
            <a:r>
              <a:rPr lang="ro-RO" dirty="0" smtClean="0">
                <a:solidFill>
                  <a:schemeClr val="bg2">
                    <a:lumMod val="50000"/>
                  </a:schemeClr>
                </a:solidFill>
              </a:rPr>
              <a:t>ÎN NATURĂ</a:t>
            </a:r>
            <a:endParaRPr lang="en-US" dirty="0"/>
          </a:p>
        </p:txBody>
      </p:sp>
      <p:pic>
        <p:nvPicPr>
          <p:cNvPr id="4" name="il_fi" descr="http://www.silvic.usv.ro/natforman/images/pv_giumalau.jpg"/>
          <p:cNvPicPr/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162800" y="152400"/>
            <a:ext cx="1524000" cy="18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472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o-RO" sz="9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Stadiile</a:t>
            </a:r>
            <a:r>
              <a:rPr lang="ro-RO" sz="9600" dirty="0" smtClean="0">
                <a:solidFill>
                  <a:srgbClr val="0070C0"/>
                </a:solidFill>
              </a:rPr>
              <a:t> de dezvoltare ale arboretelui</a:t>
            </a:r>
            <a:endParaRPr lang="en-US" sz="9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2400"/>
            <a:ext cx="42672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o-RO" dirty="0" smtClean="0"/>
              <a:t>Stadiul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6019800" cy="2438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>
              <a:buNone/>
            </a:pPr>
            <a:r>
              <a:rPr lang="ro-RO" dirty="0" smtClean="0"/>
              <a:t> </a:t>
            </a:r>
            <a:r>
              <a:rPr lang="en-US" dirty="0" smtClean="0"/>
              <a:t>		T</a:t>
            </a:r>
            <a:r>
              <a:rPr lang="ro-RO" dirty="0" smtClean="0"/>
              <a:t>runchiul de molid, recent căzut la pământ, este colonizat de </a:t>
            </a:r>
            <a:r>
              <a:rPr lang="ro-RO" b="1" dirty="0" smtClean="0">
                <a:solidFill>
                  <a:srgbClr val="FF0000"/>
                </a:solidFill>
              </a:rPr>
              <a:t>specii</a:t>
            </a:r>
            <a:r>
              <a:rPr lang="en-US" b="1" dirty="0" smtClean="0">
                <a:solidFill>
                  <a:srgbClr val="FF0000"/>
                </a:solidFill>
              </a:rPr>
              <a:t> de</a:t>
            </a:r>
            <a:r>
              <a:rPr lang="ro-RO" b="1" dirty="0" smtClean="0">
                <a:solidFill>
                  <a:srgbClr val="FF0000"/>
                </a:solidFill>
              </a:rPr>
              <a:t> briofite corticole </a:t>
            </a:r>
            <a:r>
              <a:rPr lang="ro-RO" dirty="0" smtClean="0"/>
              <a:t>ce se regăsesc şi pe trunchiurile arborilor nedoborâţi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3657600"/>
            <a:ext cx="2154238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274638"/>
            <a:ext cx="4724400" cy="11430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o-RO" dirty="0" smtClean="0"/>
              <a:t>Stadiul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772400" cy="1828800"/>
          </a:xfrm>
          <a:gradFill>
            <a:gsLst>
              <a:gs pos="0">
                <a:schemeClr val="accent6">
                  <a:tint val="50000"/>
                  <a:satMod val="300000"/>
                  <a:alpha val="33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 algn="just">
              <a:buNone/>
            </a:pPr>
            <a:r>
              <a:rPr lang="ro-RO" dirty="0" smtClean="0"/>
              <a:t>		Începe colonizarea cu specii de briofite de talie mică, în special hepatice. Colonizarea se face cu </a:t>
            </a:r>
            <a:r>
              <a:rPr lang="ro-RO" b="1" dirty="0" smtClean="0">
                <a:solidFill>
                  <a:srgbClr val="FF0000"/>
                </a:solidFill>
              </a:rPr>
              <a:t>hepaticele</a:t>
            </a:r>
            <a:r>
              <a:rPr lang="ro-RO" dirty="0" smtClean="0"/>
              <a:t>: </a:t>
            </a:r>
            <a:r>
              <a:rPr lang="ro-RO" i="1" dirty="0" smtClean="0"/>
              <a:t>Ptilidium pulcherrimum</a:t>
            </a:r>
            <a:r>
              <a:rPr lang="ro-RO" dirty="0" smtClean="0"/>
              <a:t>, </a:t>
            </a:r>
            <a:r>
              <a:rPr lang="ro-RO" i="1" dirty="0" smtClean="0"/>
              <a:t>Nowellia curvifolia</a:t>
            </a:r>
            <a:r>
              <a:rPr lang="ro-RO" dirty="0" smtClean="0"/>
              <a:t>, </a:t>
            </a:r>
            <a:r>
              <a:rPr lang="ro-RO" i="1" dirty="0" smtClean="0"/>
              <a:t>Lophocolea heterophylla</a:t>
            </a:r>
            <a:r>
              <a:rPr lang="ro-RO" dirty="0" smtClean="0"/>
              <a:t>, </a:t>
            </a:r>
            <a:r>
              <a:rPr lang="ro-RO" i="1" dirty="0" smtClean="0"/>
              <a:t>Anastrophyllum michauxii,</a:t>
            </a:r>
            <a:r>
              <a:rPr lang="ro-RO" dirty="0" smtClean="0"/>
              <a:t> </a:t>
            </a:r>
            <a:r>
              <a:rPr lang="ro-RO" i="1" dirty="0" smtClean="0"/>
              <a:t>Lophozia bicrenata</a:t>
            </a:r>
            <a:r>
              <a:rPr lang="ro-RO" dirty="0" smtClean="0"/>
              <a:t>, </a:t>
            </a:r>
            <a:r>
              <a:rPr lang="ro-RO" i="1" dirty="0" smtClean="0"/>
              <a:t>Blepharostoma trichophyllum</a:t>
            </a:r>
            <a:r>
              <a:rPr lang="ro-RO" dirty="0" smtClean="0"/>
              <a:t> şi </a:t>
            </a:r>
            <a:r>
              <a:rPr lang="ro-RO" b="1" dirty="0" smtClean="0">
                <a:solidFill>
                  <a:srgbClr val="FF0000"/>
                </a:solidFill>
              </a:rPr>
              <a:t>muscii</a:t>
            </a:r>
            <a:r>
              <a:rPr lang="ro-RO" dirty="0" smtClean="0"/>
              <a:t>: </a:t>
            </a:r>
            <a:r>
              <a:rPr lang="ro-RO" i="1" dirty="0" smtClean="0"/>
              <a:t>Buxbaumia viridis</a:t>
            </a:r>
            <a:r>
              <a:rPr lang="ro-RO" dirty="0" smtClean="0"/>
              <a:t>, </a:t>
            </a:r>
            <a:r>
              <a:rPr lang="ro-RO" i="1" dirty="0" smtClean="0"/>
              <a:t>Plagiothecium denticulatum</a:t>
            </a:r>
            <a:r>
              <a:rPr lang="ro-RO" dirty="0" smtClean="0"/>
              <a:t>, </a:t>
            </a:r>
            <a:r>
              <a:rPr lang="ro-RO" i="1" dirty="0" smtClean="0"/>
              <a:t>Georgia pellucida</a:t>
            </a:r>
            <a:r>
              <a:rPr lang="ro-RO" dirty="0" smtClean="0"/>
              <a:t>, </a:t>
            </a:r>
            <a:r>
              <a:rPr lang="ro-RO" i="1" dirty="0" smtClean="0"/>
              <a:t>Herzogiella seligeri</a:t>
            </a:r>
            <a:r>
              <a:rPr lang="ro-RO" dirty="0" smtClean="0"/>
              <a:t>. </a:t>
            </a:r>
            <a:r>
              <a:rPr lang="ro-RO" dirty="0" smtClean="0">
                <a:solidFill>
                  <a:srgbClr val="FF0000"/>
                </a:solidFill>
              </a:rPr>
              <a:t>În acest stadiu seminţele de molid pot germina, dar nu pot rezista mai mult de câteva luni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ro-RO" dirty="0" smtClean="0">
                <a:solidFill>
                  <a:srgbClr val="FF0000"/>
                </a:solidFill>
              </a:rPr>
              <a:t> </a:t>
            </a:r>
            <a:endParaRPr lang="en-US" dirty="0" smtClean="0">
              <a:solidFill>
                <a:srgbClr val="FF0000"/>
              </a:solidFill>
            </a:endParaRPr>
          </a:p>
          <a:p>
            <a:pPr algn="just"/>
            <a:endParaRPr lang="en-US" dirty="0"/>
          </a:p>
        </p:txBody>
      </p:sp>
      <p:pic>
        <p:nvPicPr>
          <p:cNvPr id="2050" name="Picture 2" descr="Stadiul IIb b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657600"/>
            <a:ext cx="6324600" cy="2913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47244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o-RO" dirty="0" smtClean="0"/>
              <a:t>Stadiul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3276600" cy="4800600"/>
          </a:xfrm>
          <a:gradFill>
            <a:gsLst>
              <a:gs pos="0">
                <a:schemeClr val="accent4">
                  <a:tint val="50000"/>
                  <a:satMod val="300000"/>
                  <a:alpha val="26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0" algn="just">
              <a:buNone/>
            </a:pPr>
            <a:r>
              <a:rPr lang="ro-RO" dirty="0" smtClean="0"/>
              <a:t>	</a:t>
            </a:r>
            <a:r>
              <a:rPr lang="ro-RO" sz="3400" dirty="0" smtClean="0"/>
              <a:t>	Trunchiurile de molid căzute la pământ sunt colonizate cu specii de </a:t>
            </a:r>
            <a:r>
              <a:rPr lang="ro-RO" sz="3400" b="1" dirty="0" smtClean="0">
                <a:solidFill>
                  <a:srgbClr val="FF0000"/>
                </a:solidFill>
              </a:rPr>
              <a:t>musci de talie mare</a:t>
            </a:r>
            <a:r>
              <a:rPr lang="ro-RO" sz="3400" dirty="0" smtClean="0"/>
              <a:t>: </a:t>
            </a:r>
            <a:r>
              <a:rPr lang="ro-RO" sz="3400" i="1" dirty="0" smtClean="0"/>
              <a:t>Hylocomium splendens</a:t>
            </a:r>
            <a:r>
              <a:rPr lang="ro-RO" sz="3400" dirty="0" smtClean="0"/>
              <a:t>, </a:t>
            </a:r>
            <a:r>
              <a:rPr lang="ro-RO" sz="3400" i="1" dirty="0" smtClean="0"/>
              <a:t>Pleurozium schreberi</a:t>
            </a:r>
            <a:r>
              <a:rPr lang="ro-RO" sz="3400" dirty="0" smtClean="0"/>
              <a:t>, </a:t>
            </a:r>
            <a:r>
              <a:rPr lang="ro-RO" sz="3400" i="1" dirty="0" smtClean="0"/>
              <a:t>Dicranum scoparium</a:t>
            </a:r>
            <a:r>
              <a:rPr lang="ro-RO" sz="3400" dirty="0" smtClean="0"/>
              <a:t>, </a:t>
            </a:r>
            <a:r>
              <a:rPr lang="ro-RO" sz="3400" i="1" dirty="0" smtClean="0"/>
              <a:t>Rhytidiadelphus triquetrus. </a:t>
            </a:r>
          </a:p>
          <a:p>
            <a:pPr lvl="0" algn="just">
              <a:buNone/>
            </a:pPr>
            <a:r>
              <a:rPr lang="ro-RO" sz="3400" i="1" dirty="0" smtClean="0"/>
              <a:t>		</a:t>
            </a:r>
            <a:r>
              <a:rPr lang="en-US" sz="3400" dirty="0" err="1" smtClean="0">
                <a:solidFill>
                  <a:srgbClr val="FF0000"/>
                </a:solidFill>
              </a:rPr>
              <a:t>În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</a:rPr>
              <a:t>această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</a:rPr>
              <a:t>etapă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</a:rPr>
              <a:t>germinarea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  <a:r>
              <a:rPr lang="en-US" sz="3400" dirty="0" err="1" smtClean="0">
                <a:solidFill>
                  <a:srgbClr val="FF0000"/>
                </a:solidFill>
              </a:rPr>
              <a:t>seminţelor</a:t>
            </a:r>
            <a:r>
              <a:rPr lang="en-US" sz="3400" dirty="0" smtClean="0">
                <a:solidFill>
                  <a:srgbClr val="FF0000"/>
                </a:solidFill>
              </a:rPr>
              <a:t> de </a:t>
            </a:r>
            <a:r>
              <a:rPr lang="en-US" sz="3400" i="1" dirty="0" err="1" smtClean="0">
                <a:solidFill>
                  <a:srgbClr val="FF0000"/>
                </a:solidFill>
              </a:rPr>
              <a:t>Picea</a:t>
            </a:r>
            <a:r>
              <a:rPr lang="en-US" sz="3400" i="1" dirty="0" smtClean="0">
                <a:solidFill>
                  <a:srgbClr val="FF0000"/>
                </a:solidFill>
              </a:rPr>
              <a:t> </a:t>
            </a:r>
            <a:r>
              <a:rPr lang="en-US" sz="3400" i="1" dirty="0" err="1" smtClean="0">
                <a:solidFill>
                  <a:srgbClr val="FF0000"/>
                </a:solidFill>
              </a:rPr>
              <a:t>abies</a:t>
            </a:r>
            <a:r>
              <a:rPr lang="en-US" sz="3400" i="1" dirty="0" smtClean="0">
                <a:solidFill>
                  <a:srgbClr val="FF0000"/>
                </a:solidFill>
              </a:rPr>
              <a:t> </a:t>
            </a:r>
            <a:r>
              <a:rPr lang="en-US" sz="3400" dirty="0" smtClean="0">
                <a:solidFill>
                  <a:srgbClr val="FF0000"/>
                </a:solidFill>
              </a:rPr>
              <a:t>are </a:t>
            </a:r>
            <a:r>
              <a:rPr lang="en-US" sz="3400" dirty="0" err="1" smtClean="0">
                <a:solidFill>
                  <a:srgbClr val="FF0000"/>
                </a:solidFill>
              </a:rPr>
              <a:t>succes</a:t>
            </a:r>
            <a:r>
              <a:rPr lang="ro-RO" sz="3400" dirty="0" smtClean="0">
                <a:solidFill>
                  <a:srgbClr val="FF0000"/>
                </a:solidFill>
              </a:rPr>
              <a:t>.</a:t>
            </a:r>
            <a:endParaRPr lang="en-US" sz="3400" dirty="0" smtClean="0">
              <a:solidFill>
                <a:srgbClr val="FF0000"/>
              </a:solidFill>
            </a:endParaRPr>
          </a:p>
          <a:p>
            <a:pPr algn="just"/>
            <a:endParaRPr lang="en-US" sz="3400" dirty="0"/>
          </a:p>
        </p:txBody>
      </p:sp>
      <p:pic>
        <p:nvPicPr>
          <p:cNvPr id="3074" name="Picture 2" descr="IMG_02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828800"/>
            <a:ext cx="5437187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28600"/>
            <a:ext cx="42672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/>
              <a:t>Stadiul</a:t>
            </a:r>
            <a:r>
              <a:rPr lang="en-US" dirty="0" smtClean="0"/>
              <a:t>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3400"/>
            <a:ext cx="3733800" cy="5257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just">
              <a:buNone/>
            </a:pPr>
            <a:r>
              <a:rPr lang="ro-RO" dirty="0" smtClean="0"/>
              <a:t>		P</a:t>
            </a:r>
            <a:r>
              <a:rPr lang="en-US" dirty="0" smtClean="0"/>
              <a:t>e </a:t>
            </a:r>
            <a:r>
              <a:rPr lang="en-US" dirty="0" err="1" smtClean="0"/>
              <a:t>trunchiurile</a:t>
            </a:r>
            <a:r>
              <a:rPr lang="en-US" dirty="0" smtClean="0"/>
              <a:t> de </a:t>
            </a:r>
            <a:r>
              <a:rPr lang="en-US" dirty="0" err="1" smtClean="0"/>
              <a:t>molid</a:t>
            </a:r>
            <a:r>
              <a:rPr lang="en-US" dirty="0" smtClean="0"/>
              <a:t> </a:t>
            </a:r>
            <a:r>
              <a:rPr lang="en-US" dirty="0" err="1" smtClean="0"/>
              <a:t>căzute</a:t>
            </a:r>
            <a:r>
              <a:rPr lang="en-US" dirty="0" smtClean="0"/>
              <a:t> la </a:t>
            </a:r>
            <a:r>
              <a:rPr lang="en-US" dirty="0" err="1" smtClean="0"/>
              <a:t>pământ</a:t>
            </a:r>
            <a:r>
              <a:rPr lang="en-US" dirty="0" smtClean="0"/>
              <a:t> </a:t>
            </a:r>
            <a:r>
              <a:rPr lang="en-US" dirty="0" err="1" smtClean="0"/>
              <a:t>colonizate</a:t>
            </a:r>
            <a:r>
              <a:rPr lang="en-US" dirty="0" smtClean="0"/>
              <a:t> cu </a:t>
            </a:r>
            <a:r>
              <a:rPr lang="en-US" dirty="0" err="1" smtClean="0"/>
              <a:t>briofite</a:t>
            </a:r>
            <a:r>
              <a:rPr lang="en-US" dirty="0" smtClean="0"/>
              <a:t> de </a:t>
            </a:r>
            <a:r>
              <a:rPr lang="en-US" dirty="0" err="1" smtClean="0"/>
              <a:t>talie</a:t>
            </a:r>
            <a:r>
              <a:rPr lang="en-US" dirty="0" smtClean="0"/>
              <a:t> mare </a:t>
            </a:r>
            <a:r>
              <a:rPr lang="en-US" dirty="0" err="1" smtClean="0"/>
              <a:t>apar</a:t>
            </a:r>
            <a:r>
              <a:rPr lang="en-US" dirty="0" smtClean="0"/>
              <a:t> </a:t>
            </a:r>
            <a:r>
              <a:rPr lang="en-US" dirty="0" err="1" smtClean="0"/>
              <a:t>şi</a:t>
            </a:r>
            <a:r>
              <a:rPr lang="en-US" dirty="0" smtClean="0"/>
              <a:t> </a:t>
            </a:r>
            <a:r>
              <a:rPr lang="en-US" dirty="0" err="1" smtClean="0"/>
              <a:t>supravieţuiesc</a:t>
            </a:r>
            <a:r>
              <a:rPr lang="en-US" dirty="0" smtClean="0"/>
              <a:t> </a:t>
            </a:r>
            <a:r>
              <a:rPr lang="en-US" dirty="0" err="1" smtClean="0"/>
              <a:t>puieţi</a:t>
            </a:r>
            <a:r>
              <a:rPr lang="en-US" dirty="0" smtClean="0"/>
              <a:t> de </a:t>
            </a:r>
            <a:r>
              <a:rPr lang="en-US" dirty="0" err="1" smtClean="0"/>
              <a:t>molid</a:t>
            </a:r>
            <a:r>
              <a:rPr lang="en-US" dirty="0" smtClean="0"/>
              <a:t> de </a:t>
            </a:r>
            <a:r>
              <a:rPr lang="en-US" dirty="0" err="1" smtClean="0"/>
              <a:t>până</a:t>
            </a:r>
            <a:r>
              <a:rPr lang="en-US" dirty="0" smtClean="0"/>
              <a:t> la 50 cm </a:t>
            </a:r>
            <a:r>
              <a:rPr lang="en-US" dirty="0" err="1" smtClean="0"/>
              <a:t>înălţime</a:t>
            </a:r>
            <a:r>
              <a:rPr lang="en-US" dirty="0" smtClean="0"/>
              <a:t>. </a:t>
            </a:r>
            <a:r>
              <a:rPr lang="en-US" dirty="0" err="1" smtClean="0"/>
              <a:t>Principalele</a:t>
            </a:r>
            <a:r>
              <a:rPr lang="en-US" dirty="0" smtClean="0"/>
              <a:t> </a:t>
            </a:r>
            <a:r>
              <a:rPr lang="en-US" dirty="0" err="1" smtClean="0"/>
              <a:t>specii</a:t>
            </a:r>
            <a:r>
              <a:rPr lang="en-US" dirty="0" smtClean="0"/>
              <a:t> de </a:t>
            </a:r>
            <a:r>
              <a:rPr lang="en-US" dirty="0" err="1" smtClean="0"/>
              <a:t>briofite</a:t>
            </a:r>
            <a:r>
              <a:rPr lang="en-US" dirty="0" smtClean="0"/>
              <a:t> care </a:t>
            </a:r>
            <a:r>
              <a:rPr lang="en-US" dirty="0" err="1" smtClean="0"/>
              <a:t>susţin</a:t>
            </a:r>
            <a:r>
              <a:rPr lang="en-US" dirty="0" smtClean="0"/>
              <a:t> </a:t>
            </a:r>
            <a:r>
              <a:rPr lang="en-US" dirty="0" err="1" smtClean="0"/>
              <a:t>supravieţuirea</a:t>
            </a:r>
            <a:r>
              <a:rPr lang="en-US" dirty="0" smtClean="0"/>
              <a:t> </a:t>
            </a:r>
            <a:r>
              <a:rPr lang="en-US" dirty="0" err="1" smtClean="0"/>
              <a:t>puieţilor</a:t>
            </a:r>
            <a:r>
              <a:rPr lang="en-US" dirty="0" smtClean="0"/>
              <a:t> de </a:t>
            </a:r>
            <a:r>
              <a:rPr lang="en-US" dirty="0" err="1" smtClean="0"/>
              <a:t>molid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cele</a:t>
            </a:r>
            <a:r>
              <a:rPr lang="en-US" dirty="0" smtClean="0"/>
              <a:t> din </a:t>
            </a:r>
            <a:r>
              <a:rPr lang="en-US" dirty="0" err="1" smtClean="0"/>
              <a:t>stadiul</a:t>
            </a:r>
            <a:r>
              <a:rPr lang="en-US" dirty="0" smtClean="0"/>
              <a:t> III;</a:t>
            </a:r>
          </a:p>
          <a:p>
            <a:pPr algn="just"/>
            <a:endParaRPr lang="en-US" dirty="0"/>
          </a:p>
        </p:txBody>
      </p:sp>
      <p:pic>
        <p:nvPicPr>
          <p:cNvPr id="4098" name="Picture 2" descr="IMG_019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1600200"/>
            <a:ext cx="48768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643</TotalTime>
  <Words>857</Words>
  <Application>Microsoft Office PowerPoint</Application>
  <PresentationFormat>On-screen Show (4:3)</PresentationFormat>
  <Paragraphs>109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LABORATOR ÎN NATURĂ</vt:lpstr>
      <vt:lpstr>     LABORATOR ÎN NATURĂ</vt:lpstr>
      <vt:lpstr>   LABORATOR ÎN NATURĂ Obietive:</vt:lpstr>
      <vt:lpstr>LABORATOR ÎN NATURĂ</vt:lpstr>
      <vt:lpstr>Stadiile de dezvoltare ale arboretelui</vt:lpstr>
      <vt:lpstr>Stadiul I</vt:lpstr>
      <vt:lpstr>Stadiul II</vt:lpstr>
      <vt:lpstr>Stadiul III</vt:lpstr>
      <vt:lpstr>Stadiul IV</vt:lpstr>
      <vt:lpstr>Stadiul V</vt:lpstr>
      <vt:lpstr>Stadiul VI</vt:lpstr>
      <vt:lpstr>LABORATOR ÎN NATURĂ CONȚINUTUL  LECȚIEI: </vt:lpstr>
      <vt:lpstr>LABORATOR ÎN NATURĂ</vt:lpstr>
      <vt:lpstr>LABORATOR ÎN NATURĂ </vt:lpstr>
      <vt:lpstr>LABORATOR ÎN NATURĂ </vt:lpstr>
      <vt:lpstr>LABORATOR ÎN NATURĂ </vt:lpstr>
      <vt:lpstr>LABORATOR ÎN NATURĂ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 ÎN NATURĂ</dc:title>
  <dc:creator>Ramona</dc:creator>
  <cp:lastModifiedBy>Ramona</cp:lastModifiedBy>
  <cp:revision>68</cp:revision>
  <dcterms:created xsi:type="dcterms:W3CDTF">2012-10-19T08:48:03Z</dcterms:created>
  <dcterms:modified xsi:type="dcterms:W3CDTF">2012-11-12T13:40:26Z</dcterms:modified>
</cp:coreProperties>
</file>